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
      <p:font typeface="Averag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ontserrat-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50883be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50883be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0883bee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0883bee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0883beed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50883bee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0883beed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0883beed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50883bee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50883bee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50883beed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50883beed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0883beed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50883beed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0883beed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0883beed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a45c3721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4a45c3721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4a6dfb27a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4a6dfb27a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4a6dfb27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4a6dfb27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24" name="Shape 124"/>
        <p:cNvGrpSpPr/>
        <p:nvPr/>
      </p:nvGrpSpPr>
      <p:grpSpPr>
        <a:xfrm>
          <a:off x="0" y="0"/>
          <a:ext cx="0" cy="0"/>
          <a:chOff x="0" y="0"/>
          <a:chExt cx="0" cy="0"/>
        </a:xfrm>
      </p:grpSpPr>
      <p:grpSp>
        <p:nvGrpSpPr>
          <p:cNvPr id="125" name="Google Shape;125;p13"/>
          <p:cNvGrpSpPr/>
          <p:nvPr/>
        </p:nvGrpSpPr>
        <p:grpSpPr>
          <a:xfrm>
            <a:off x="4406400" y="0"/>
            <a:ext cx="4737600" cy="5143065"/>
            <a:chOff x="4406400" y="0"/>
            <a:chExt cx="4737600" cy="5143065"/>
          </a:xfrm>
        </p:grpSpPr>
        <p:sp>
          <p:nvSpPr>
            <p:cNvPr id="126" name="Google Shape;126;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45" name="Google Shape;145;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46" name="Shape 146"/>
        <p:cNvGrpSpPr/>
        <p:nvPr/>
      </p:nvGrpSpPr>
      <p:grpSpPr>
        <a:xfrm>
          <a:off x="0" y="0"/>
          <a:ext cx="0" cy="0"/>
          <a:chOff x="0" y="0"/>
          <a:chExt cx="0" cy="0"/>
        </a:xfrm>
      </p:grpSpPr>
      <p:pic>
        <p:nvPicPr>
          <p:cNvPr descr="offset_comp_343059.jpg" id="147" name="Google Shape;147;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48" name="Google Shape;148;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 name="Google Shape;149;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0" name="Google Shape;15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4"/>
          <p:cNvGrpSpPr/>
          <p:nvPr/>
        </p:nvGrpSpPr>
        <p:grpSpPr>
          <a:xfrm>
            <a:off x="0" y="381001"/>
            <a:ext cx="1037850" cy="1016287"/>
            <a:chOff x="0" y="381001"/>
            <a:chExt cx="1037850" cy="1016287"/>
          </a:xfrm>
        </p:grpSpPr>
        <p:sp>
          <p:nvSpPr>
            <p:cNvPr id="156" name="Google Shape;156;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58" name="Shape 158"/>
        <p:cNvGrpSpPr/>
        <p:nvPr/>
      </p:nvGrpSpPr>
      <p:grpSpPr>
        <a:xfrm>
          <a:off x="0" y="0"/>
          <a:ext cx="0" cy="0"/>
          <a:chOff x="0" y="0"/>
          <a:chExt cx="0" cy="0"/>
        </a:xfrm>
      </p:grpSpPr>
      <p:sp>
        <p:nvSpPr>
          <p:cNvPr id="159" name="Google Shape;159;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0" name="Google Shape;160;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2" name="Google Shape;162;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5"/>
          <p:cNvGrpSpPr/>
          <p:nvPr/>
        </p:nvGrpSpPr>
        <p:grpSpPr>
          <a:xfrm>
            <a:off x="0" y="381001"/>
            <a:ext cx="1037850" cy="1016287"/>
            <a:chOff x="0" y="381001"/>
            <a:chExt cx="1037850" cy="1016287"/>
          </a:xfrm>
        </p:grpSpPr>
        <p:sp>
          <p:nvSpPr>
            <p:cNvPr id="167" name="Google Shape;167;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0" name="Google Shape;1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1" name="Shape 171"/>
        <p:cNvGrpSpPr/>
        <p:nvPr/>
      </p:nvGrpSpPr>
      <p:grpSpPr>
        <a:xfrm>
          <a:off x="0" y="0"/>
          <a:ext cx="0" cy="0"/>
          <a:chOff x="0" y="0"/>
          <a:chExt cx="0" cy="0"/>
        </a:xfrm>
      </p:grpSpPr>
      <p:sp>
        <p:nvSpPr>
          <p:cNvPr id="172" name="Google Shape;172;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3" name="Google Shape;173;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6"/>
          <p:cNvGrpSpPr/>
          <p:nvPr/>
        </p:nvGrpSpPr>
        <p:grpSpPr>
          <a:xfrm>
            <a:off x="0" y="381001"/>
            <a:ext cx="1037850" cy="1016287"/>
            <a:chOff x="0" y="381001"/>
            <a:chExt cx="1037850" cy="1016287"/>
          </a:xfrm>
        </p:grpSpPr>
        <p:sp>
          <p:nvSpPr>
            <p:cNvPr id="179" name="Google Shape;179;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2" name="Google Shape;1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3" name="Google Shape;183;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7"/>
          <p:cNvSpPr txBox="1"/>
          <p:nvPr>
            <p:ph type="ctrTitle"/>
          </p:nvPr>
        </p:nvSpPr>
        <p:spPr>
          <a:xfrm>
            <a:off x="638675" y="628500"/>
            <a:ext cx="8234100" cy="76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4000"/>
              <a:t>      </a:t>
            </a:r>
            <a:r>
              <a:rPr b="1" lang="en-GB" sz="4000"/>
              <a:t>Shop For Home Presentation</a:t>
            </a:r>
            <a:endParaRPr b="1" sz="4000"/>
          </a:p>
        </p:txBody>
      </p:sp>
      <p:sp>
        <p:nvSpPr>
          <p:cNvPr id="189" name="Google Shape;189;p17"/>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t/>
            </a:r>
            <a:endParaRPr/>
          </a:p>
        </p:txBody>
      </p:sp>
      <p:pic>
        <p:nvPicPr>
          <p:cNvPr id="190" name="Google Shape;190;p17"/>
          <p:cNvPicPr preferRelativeResize="0"/>
          <p:nvPr/>
        </p:nvPicPr>
        <p:blipFill>
          <a:blip r:embed="rId3">
            <a:alphaModFix/>
          </a:blip>
          <a:stretch>
            <a:fillRect/>
          </a:stretch>
        </p:blipFill>
        <p:spPr>
          <a:xfrm>
            <a:off x="394350" y="1392550"/>
            <a:ext cx="8355302" cy="3536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739700" y="20944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4000" u="sng"/>
              <a:t>Visuals</a:t>
            </a:r>
            <a:endParaRPr b="1" sz="4000" u="sng"/>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idx="1" type="body"/>
          </p:nvPr>
        </p:nvSpPr>
        <p:spPr>
          <a:xfrm>
            <a:off x="152400" y="208100"/>
            <a:ext cx="2814300" cy="50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700" u="sng">
                <a:solidFill>
                  <a:schemeClr val="lt1"/>
                </a:solidFill>
              </a:rPr>
              <a:t>HOME PAGE</a:t>
            </a:r>
            <a:endParaRPr b="1" sz="1700" u="sng">
              <a:solidFill>
                <a:schemeClr val="lt1"/>
              </a:solidFill>
            </a:endParaRPr>
          </a:p>
        </p:txBody>
      </p:sp>
      <p:pic>
        <p:nvPicPr>
          <p:cNvPr id="277" name="Google Shape;277;p27"/>
          <p:cNvPicPr preferRelativeResize="0"/>
          <p:nvPr/>
        </p:nvPicPr>
        <p:blipFill>
          <a:blip r:embed="rId3">
            <a:alphaModFix/>
          </a:blip>
          <a:stretch>
            <a:fillRect/>
          </a:stretch>
        </p:blipFill>
        <p:spPr>
          <a:xfrm>
            <a:off x="220025" y="601750"/>
            <a:ext cx="8703949" cy="4377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228725" y="221100"/>
            <a:ext cx="3109500" cy="9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u="sng"/>
              <a:t>SIGN IN PAGE</a:t>
            </a:r>
            <a:endParaRPr b="1" sz="1700" u="sng"/>
          </a:p>
        </p:txBody>
      </p:sp>
      <p:sp>
        <p:nvSpPr>
          <p:cNvPr id="283" name="Google Shape;283;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4" name="Google Shape;284;p28"/>
          <p:cNvPicPr preferRelativeResize="0"/>
          <p:nvPr/>
        </p:nvPicPr>
        <p:blipFill>
          <a:blip r:embed="rId3">
            <a:alphaModFix/>
          </a:blip>
          <a:stretch>
            <a:fillRect/>
          </a:stretch>
        </p:blipFill>
        <p:spPr>
          <a:xfrm>
            <a:off x="228725" y="589425"/>
            <a:ext cx="8695750" cy="4554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9"/>
          <p:cNvSpPr txBox="1"/>
          <p:nvPr>
            <p:ph type="title"/>
          </p:nvPr>
        </p:nvSpPr>
        <p:spPr>
          <a:xfrm>
            <a:off x="194675" y="2262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u="sng"/>
              <a:t>COUPONS</a:t>
            </a:r>
            <a:endParaRPr b="1" sz="1800" u="sng"/>
          </a:p>
        </p:txBody>
      </p:sp>
      <p:sp>
        <p:nvSpPr>
          <p:cNvPr id="290" name="Google Shape;290;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29"/>
          <p:cNvPicPr preferRelativeResize="0"/>
          <p:nvPr/>
        </p:nvPicPr>
        <p:blipFill>
          <a:blip r:embed="rId3">
            <a:alphaModFix/>
          </a:blip>
          <a:stretch>
            <a:fillRect/>
          </a:stretch>
        </p:blipFill>
        <p:spPr>
          <a:xfrm>
            <a:off x="194675" y="670225"/>
            <a:ext cx="8741174" cy="447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txBox="1"/>
          <p:nvPr>
            <p:ph type="title"/>
          </p:nvPr>
        </p:nvSpPr>
        <p:spPr>
          <a:xfrm>
            <a:off x="215750" y="238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u="sng"/>
              <a:t>SHOPPING CART</a:t>
            </a:r>
            <a:endParaRPr b="1" sz="1800" u="sng"/>
          </a:p>
        </p:txBody>
      </p:sp>
      <p:sp>
        <p:nvSpPr>
          <p:cNvPr id="297" name="Google Shape;297;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30"/>
          <p:cNvPicPr preferRelativeResize="0"/>
          <p:nvPr/>
        </p:nvPicPr>
        <p:blipFill>
          <a:blip r:embed="rId3">
            <a:alphaModFix/>
          </a:blip>
          <a:stretch>
            <a:fillRect/>
          </a:stretch>
        </p:blipFill>
        <p:spPr>
          <a:xfrm>
            <a:off x="215750" y="594050"/>
            <a:ext cx="8697376" cy="4401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type="title"/>
          </p:nvPr>
        </p:nvSpPr>
        <p:spPr>
          <a:xfrm>
            <a:off x="206025" y="234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u="sng"/>
              <a:t>WISHLIST</a:t>
            </a:r>
            <a:endParaRPr b="1" sz="1800" u="sng"/>
          </a:p>
        </p:txBody>
      </p:sp>
      <p:sp>
        <p:nvSpPr>
          <p:cNvPr id="304" name="Google Shape;304;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5" name="Google Shape;305;p31"/>
          <p:cNvPicPr preferRelativeResize="0"/>
          <p:nvPr/>
        </p:nvPicPr>
        <p:blipFill>
          <a:blip r:embed="rId3">
            <a:alphaModFix/>
          </a:blip>
          <a:stretch>
            <a:fillRect/>
          </a:stretch>
        </p:blipFill>
        <p:spPr>
          <a:xfrm>
            <a:off x="206025" y="603225"/>
            <a:ext cx="8752525" cy="4448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217375" y="209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u="sng"/>
              <a:t>SALES</a:t>
            </a:r>
            <a:endParaRPr b="1" sz="1800" u="sng"/>
          </a:p>
        </p:txBody>
      </p:sp>
      <p:sp>
        <p:nvSpPr>
          <p:cNvPr id="311" name="Google Shape;311;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2" name="Google Shape;312;p32"/>
          <p:cNvPicPr preferRelativeResize="0"/>
          <p:nvPr/>
        </p:nvPicPr>
        <p:blipFill rotWithShape="1">
          <a:blip r:embed="rId3">
            <a:alphaModFix/>
          </a:blip>
          <a:srcRect b="4479" l="0" r="-5440" t="0"/>
          <a:stretch/>
        </p:blipFill>
        <p:spPr>
          <a:xfrm>
            <a:off x="217375" y="583050"/>
            <a:ext cx="8729824" cy="4356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3"/>
          <p:cNvSpPr txBox="1"/>
          <p:nvPr>
            <p:ph type="title"/>
          </p:nvPr>
        </p:nvSpPr>
        <p:spPr>
          <a:xfrm>
            <a:off x="217375" y="209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u="sng"/>
              <a:t>ORDERS</a:t>
            </a:r>
            <a:endParaRPr b="1" sz="1800" u="sng"/>
          </a:p>
        </p:txBody>
      </p:sp>
      <p:sp>
        <p:nvSpPr>
          <p:cNvPr id="318" name="Google Shape;318;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33"/>
          <p:cNvPicPr preferRelativeResize="0"/>
          <p:nvPr/>
        </p:nvPicPr>
        <p:blipFill>
          <a:blip r:embed="rId3">
            <a:alphaModFix/>
          </a:blip>
          <a:stretch>
            <a:fillRect/>
          </a:stretch>
        </p:blipFill>
        <p:spPr>
          <a:xfrm>
            <a:off x="217375" y="598425"/>
            <a:ext cx="8718474" cy="4431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4"/>
          <p:cNvSpPr txBox="1"/>
          <p:nvPr>
            <p:ph type="title"/>
          </p:nvPr>
        </p:nvSpPr>
        <p:spPr>
          <a:xfrm>
            <a:off x="645300" y="1833775"/>
            <a:ext cx="30633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 you!</a:t>
            </a:r>
            <a:endParaRPr/>
          </a:p>
        </p:txBody>
      </p:sp>
      <p:grpSp>
        <p:nvGrpSpPr>
          <p:cNvPr id="325" name="Google Shape;325;p34"/>
          <p:cNvGrpSpPr/>
          <p:nvPr/>
        </p:nvGrpSpPr>
        <p:grpSpPr>
          <a:xfrm>
            <a:off x="4066820" y="1553491"/>
            <a:ext cx="3159984" cy="2439109"/>
            <a:chOff x="3553042" y="1657806"/>
            <a:chExt cx="3461100" cy="2671532"/>
          </a:xfrm>
        </p:grpSpPr>
        <p:sp>
          <p:nvSpPr>
            <p:cNvPr id="326" name="Google Shape;326;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4" name="Google Shape;334;p3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35" name="Google Shape;335;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4"/>
          <p:cNvGrpSpPr/>
          <p:nvPr/>
        </p:nvGrpSpPr>
        <p:grpSpPr>
          <a:xfrm>
            <a:off x="6762480" y="2546254"/>
            <a:ext cx="1024386" cy="1522884"/>
            <a:chOff x="6505573" y="2745170"/>
            <a:chExt cx="1122000" cy="1668000"/>
          </a:xfrm>
        </p:grpSpPr>
        <p:sp>
          <p:nvSpPr>
            <p:cNvPr id="337" name="Google Shape;337;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1" name="Google Shape;341;p3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42" name="Google Shape;342;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34"/>
          <p:cNvGrpSpPr/>
          <p:nvPr/>
        </p:nvGrpSpPr>
        <p:grpSpPr>
          <a:xfrm>
            <a:off x="6405845" y="3121897"/>
            <a:ext cx="520684" cy="1036470"/>
            <a:chOff x="9543736" y="4486132"/>
            <a:chExt cx="570300" cy="1135235"/>
          </a:xfrm>
        </p:grpSpPr>
        <p:sp>
          <p:nvSpPr>
            <p:cNvPr id="344" name="Google Shape;344;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8" name="Google Shape;348;p3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49" name="Google Shape;349;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34"/>
          <p:cNvGrpSpPr/>
          <p:nvPr/>
        </p:nvGrpSpPr>
        <p:grpSpPr>
          <a:xfrm>
            <a:off x="7564804" y="3443361"/>
            <a:ext cx="455496" cy="692277"/>
            <a:chOff x="7384375" y="3728000"/>
            <a:chExt cx="498900" cy="758244"/>
          </a:xfrm>
        </p:grpSpPr>
        <p:sp>
          <p:nvSpPr>
            <p:cNvPr id="351" name="Google Shape;351;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4"/>
          <p:cNvGrpSpPr/>
          <p:nvPr/>
        </p:nvGrpSpPr>
        <p:grpSpPr>
          <a:xfrm>
            <a:off x="7564836" y="3561758"/>
            <a:ext cx="478081" cy="462776"/>
            <a:chOff x="7384385" y="3857442"/>
            <a:chExt cx="523637" cy="506874"/>
          </a:xfrm>
        </p:grpSpPr>
        <p:sp>
          <p:nvSpPr>
            <p:cNvPr id="356" name="Google Shape;356;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4"/>
            <p:cNvGrpSpPr/>
            <p:nvPr/>
          </p:nvGrpSpPr>
          <p:grpSpPr>
            <a:xfrm>
              <a:off x="7384385" y="3857442"/>
              <a:ext cx="523637" cy="498900"/>
              <a:chOff x="7384385" y="3857442"/>
              <a:chExt cx="523637" cy="498900"/>
            </a:xfrm>
          </p:grpSpPr>
          <p:sp>
            <p:nvSpPr>
              <p:cNvPr id="358" name="Google Shape;358;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60" name="Google Shape;360;p3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61" name="Google Shape;361;p34"/>
          <p:cNvGrpSpPr/>
          <p:nvPr/>
        </p:nvGrpSpPr>
        <p:grpSpPr>
          <a:xfrm>
            <a:off x="8110843" y="3443361"/>
            <a:ext cx="435785" cy="692277"/>
            <a:chOff x="7982421" y="3727763"/>
            <a:chExt cx="477311" cy="758244"/>
          </a:xfrm>
        </p:grpSpPr>
        <p:sp>
          <p:nvSpPr>
            <p:cNvPr id="362" name="Google Shape;362;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0" name="Google Shape;370;p3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8"/>
          <p:cNvSpPr txBox="1"/>
          <p:nvPr>
            <p:ph type="title"/>
          </p:nvPr>
        </p:nvSpPr>
        <p:spPr>
          <a:xfrm>
            <a:off x="197175" y="168300"/>
            <a:ext cx="8712600" cy="473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3200">
                <a:solidFill>
                  <a:srgbClr val="1B212C"/>
                </a:solidFill>
              </a:rPr>
              <a:t>CAPSTONE PROJECT</a:t>
            </a:r>
            <a:endParaRPr b="1" sz="3200">
              <a:solidFill>
                <a:srgbClr val="1B212C"/>
              </a:solidFill>
            </a:endParaRPr>
          </a:p>
          <a:p>
            <a:pPr indent="0" lvl="0" marL="0" rtl="0" algn="ctr">
              <a:spcBef>
                <a:spcPts val="0"/>
              </a:spcBef>
              <a:spcAft>
                <a:spcPts val="0"/>
              </a:spcAft>
              <a:buNone/>
            </a:pPr>
            <a:r>
              <a:t/>
            </a:r>
            <a:endParaRPr b="1" sz="3200">
              <a:solidFill>
                <a:srgbClr val="1B212C"/>
              </a:solidFill>
            </a:endParaRPr>
          </a:p>
        </p:txBody>
      </p:sp>
      <p:sp>
        <p:nvSpPr>
          <p:cNvPr id="196" name="Google Shape;196;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197" name="Google Shape;197;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198" name="Google Shape;198;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199" name="Google Shape;199;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200" name="Google Shape;200;p18"/>
          <p:cNvSpPr txBox="1"/>
          <p:nvPr/>
        </p:nvSpPr>
        <p:spPr>
          <a:xfrm>
            <a:off x="308075" y="2426100"/>
            <a:ext cx="8515500" cy="253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Average"/>
                <a:ea typeface="Average"/>
                <a:cs typeface="Average"/>
                <a:sym typeface="Average"/>
              </a:rPr>
              <a:t>GROUP 9 BATCH 2                                                             UNDER </a:t>
            </a:r>
            <a:r>
              <a:rPr lang="en-GB" sz="1800">
                <a:latin typeface="Average"/>
                <a:ea typeface="Average"/>
                <a:cs typeface="Average"/>
                <a:sym typeface="Average"/>
              </a:rPr>
              <a:t>MENTORSHIP OF</a:t>
            </a:r>
            <a:r>
              <a:rPr lang="en-GB" sz="1800">
                <a:latin typeface="Average"/>
                <a:ea typeface="Average"/>
                <a:cs typeface="Average"/>
                <a:sym typeface="Average"/>
              </a:rPr>
              <a:t>                                                                                                      </a:t>
            </a:r>
            <a:endParaRPr sz="1800">
              <a:latin typeface="Average"/>
              <a:ea typeface="Average"/>
              <a:cs typeface="Average"/>
              <a:sym typeface="Average"/>
            </a:endParaRPr>
          </a:p>
          <a:p>
            <a:pPr indent="0" lvl="0" marL="0" rtl="0" algn="l">
              <a:spcBef>
                <a:spcPts val="0"/>
              </a:spcBef>
              <a:spcAft>
                <a:spcPts val="0"/>
              </a:spcAft>
              <a:buNone/>
            </a:pPr>
            <a:r>
              <a:rPr lang="en-GB" sz="1800">
                <a:latin typeface="Average"/>
                <a:ea typeface="Average"/>
                <a:cs typeface="Average"/>
                <a:sym typeface="Average"/>
              </a:rPr>
              <a:t>												</a:t>
            </a:r>
            <a:endParaRPr sz="1800">
              <a:latin typeface="Average"/>
              <a:ea typeface="Average"/>
              <a:cs typeface="Average"/>
              <a:sym typeface="Average"/>
            </a:endParaRPr>
          </a:p>
          <a:p>
            <a:pPr indent="-342900" lvl="0" marL="457200" rtl="0" algn="l">
              <a:spcBef>
                <a:spcPts val="0"/>
              </a:spcBef>
              <a:spcAft>
                <a:spcPts val="0"/>
              </a:spcAft>
              <a:buSzPts val="1800"/>
              <a:buFont typeface="Average"/>
              <a:buChar char="❖"/>
            </a:pPr>
            <a:r>
              <a:rPr lang="en-GB" sz="1800">
                <a:latin typeface="Average"/>
                <a:ea typeface="Average"/>
                <a:cs typeface="Average"/>
                <a:sym typeface="Average"/>
              </a:rPr>
              <a:t>SURAJ SHAHAJI SALUNKE					MR. PARTH SHUKLA</a:t>
            </a:r>
            <a:endParaRPr sz="1800">
              <a:latin typeface="Average"/>
              <a:ea typeface="Average"/>
              <a:cs typeface="Average"/>
              <a:sym typeface="Average"/>
            </a:endParaRPr>
          </a:p>
          <a:p>
            <a:pPr indent="-342900" lvl="0" marL="457200" rtl="0" algn="l">
              <a:spcBef>
                <a:spcPts val="0"/>
              </a:spcBef>
              <a:spcAft>
                <a:spcPts val="0"/>
              </a:spcAft>
              <a:buSzPts val="1800"/>
              <a:buFont typeface="Average"/>
              <a:buChar char="❖"/>
            </a:pPr>
            <a:r>
              <a:rPr lang="en-GB" sz="1800">
                <a:latin typeface="Average"/>
                <a:ea typeface="Average"/>
                <a:cs typeface="Average"/>
                <a:sym typeface="Average"/>
              </a:rPr>
              <a:t>DIVYA PANDEY</a:t>
            </a:r>
            <a:endParaRPr sz="1800">
              <a:latin typeface="Average"/>
              <a:ea typeface="Average"/>
              <a:cs typeface="Average"/>
              <a:sym typeface="Average"/>
            </a:endParaRPr>
          </a:p>
          <a:p>
            <a:pPr indent="-342900" lvl="0" marL="457200" rtl="0" algn="l">
              <a:spcBef>
                <a:spcPts val="0"/>
              </a:spcBef>
              <a:spcAft>
                <a:spcPts val="0"/>
              </a:spcAft>
              <a:buSzPts val="1800"/>
              <a:buFont typeface="Average"/>
              <a:buChar char="❖"/>
            </a:pPr>
            <a:r>
              <a:rPr lang="en-GB" sz="1800">
                <a:latin typeface="Average"/>
                <a:ea typeface="Average"/>
                <a:cs typeface="Average"/>
                <a:sym typeface="Average"/>
              </a:rPr>
              <a:t>GUNTREDDI SHANMUKHI DEVI</a:t>
            </a:r>
            <a:endParaRPr sz="1800">
              <a:latin typeface="Average"/>
              <a:ea typeface="Average"/>
              <a:cs typeface="Average"/>
              <a:sym typeface="Average"/>
            </a:endParaRPr>
          </a:p>
        </p:txBody>
      </p:sp>
      <p:sp>
        <p:nvSpPr>
          <p:cNvPr id="201" name="Google Shape;20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Introducing: Lorem ipsum</a:t>
            </a:r>
            <a:endParaRPr sz="1800">
              <a:solidFill>
                <a:srgbClr val="CACACA"/>
              </a:solidFill>
              <a:latin typeface="Average"/>
              <a:ea typeface="Average"/>
              <a:cs typeface="Average"/>
              <a:sym typeface="Average"/>
            </a:endParaRPr>
          </a:p>
        </p:txBody>
      </p:sp>
      <p:sp>
        <p:nvSpPr>
          <p:cNvPr id="202" name="Google Shape;202;p18"/>
          <p:cNvSpPr txBox="1"/>
          <p:nvPr/>
        </p:nvSpPr>
        <p:spPr>
          <a:xfrm>
            <a:off x="8725000" y="4631100"/>
            <a:ext cx="37200" cy="32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desktop</a:t>
            </a: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landscape view on mobile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landscape view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03" name="Google Shape;203;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pic>
        <p:nvPicPr>
          <p:cNvPr id="204" name="Google Shape;204;p18"/>
          <p:cNvPicPr preferRelativeResize="0"/>
          <p:nvPr/>
        </p:nvPicPr>
        <p:blipFill>
          <a:blip r:embed="rId6">
            <a:alphaModFix/>
          </a:blip>
          <a:stretch>
            <a:fillRect/>
          </a:stretch>
        </p:blipFill>
        <p:spPr>
          <a:xfrm>
            <a:off x="4054400" y="842175"/>
            <a:ext cx="1651349" cy="1651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solidFill>
                  <a:srgbClr val="2196F3"/>
                </a:solidFill>
              </a:rPr>
              <a:t>PROJECT OBJECTIVE</a:t>
            </a:r>
            <a:endParaRPr>
              <a:solidFill>
                <a:srgbClr val="2196F3"/>
              </a:solidFill>
            </a:endParaRPr>
          </a:p>
        </p:txBody>
      </p:sp>
      <p:sp>
        <p:nvSpPr>
          <p:cNvPr id="210" name="Google Shape;210;p19"/>
          <p:cNvSpPr txBox="1"/>
          <p:nvPr>
            <p:ph idx="1" type="body"/>
          </p:nvPr>
        </p:nvSpPr>
        <p:spPr>
          <a:xfrm>
            <a:off x="819150" y="1800200"/>
            <a:ext cx="7505700" cy="2500800"/>
          </a:xfrm>
          <a:prstGeom prst="rect">
            <a:avLst/>
          </a:prstGeom>
        </p:spPr>
        <p:txBody>
          <a:bodyPr anchorCtr="0" anchor="t" bIns="91425" lIns="91425" spcFirstLastPara="1" rIns="91425" wrap="square" tIns="91425">
            <a:normAutofit fontScale="32500"/>
          </a:bodyPr>
          <a:lstStyle/>
          <a:p>
            <a:pPr indent="0" lvl="0" marL="0" rtl="0" algn="just">
              <a:lnSpc>
                <a:spcPct val="150000"/>
              </a:lnSpc>
              <a:spcBef>
                <a:spcPts val="0"/>
              </a:spcBef>
              <a:spcAft>
                <a:spcPts val="0"/>
              </a:spcAft>
              <a:buNone/>
            </a:pPr>
            <a:r>
              <a:rPr lang="en-GB" sz="5836">
                <a:solidFill>
                  <a:srgbClr val="1B212C"/>
                </a:solidFill>
                <a:latin typeface="Arial"/>
                <a:ea typeface="Arial"/>
                <a:cs typeface="Arial"/>
                <a:sym typeface="Arial"/>
              </a:rPr>
              <a:t>The primary objective behind the Shop For Home project is to maintain the traditional way of shopping furnitures and home decors in this outbreak of novel Coronavirus all with the ease of shopping from home keeping the customer’s safety at utmost priority</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solidFill>
                  <a:srgbClr val="008FFF"/>
                </a:solidFill>
              </a:rPr>
              <a:t>PROJECT FLOW</a:t>
            </a:r>
            <a:endParaRPr>
              <a:solidFill>
                <a:srgbClr val="008FFF"/>
              </a:solidFill>
            </a:endParaRPr>
          </a:p>
        </p:txBody>
      </p:sp>
      <p:sp>
        <p:nvSpPr>
          <p:cNvPr id="216" name="Google Shape;216;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17" name="Google Shape;217;p20"/>
          <p:cNvSpPr txBox="1"/>
          <p:nvPr>
            <p:ph idx="1" type="body"/>
          </p:nvPr>
        </p:nvSpPr>
        <p:spPr>
          <a:xfrm>
            <a:off x="2030400" y="1743675"/>
            <a:ext cx="5877300" cy="80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solidFill>
                  <a:srgbClr val="FFFFFF"/>
                </a:solidFill>
              </a:rPr>
              <a:t>Lorem ipsum dolor sit amet, consectetur adipiscing elit. Curabitur eleifend a diam quis suscipit. Class aptent taciti sociosqu ad litora et nec torquent per conubia nostra.</a:t>
            </a:r>
            <a:endParaRPr>
              <a:solidFill>
                <a:srgbClr val="FFFFFF"/>
              </a:solidFill>
            </a:endParaRPr>
          </a:p>
        </p:txBody>
      </p:sp>
      <p:sp>
        <p:nvSpPr>
          <p:cNvPr id="218" name="Google Shape;218;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19" name="Google Shape;219;p20"/>
          <p:cNvSpPr txBox="1"/>
          <p:nvPr>
            <p:ph idx="1" type="body"/>
          </p:nvPr>
        </p:nvSpPr>
        <p:spPr>
          <a:xfrm>
            <a:off x="640825" y="1800225"/>
            <a:ext cx="7850100" cy="2784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a:solidFill>
                  <a:srgbClr val="FFFFFF"/>
                </a:solidFill>
              </a:rPr>
              <a:t>Amet, consectetur adipiscing elit. Curabitur eleifend a diam quis suscipit. Class aptent taciti sociosqu ad litora torquent per conubia</a:t>
            </a:r>
            <a:r>
              <a:rPr lang="en-GB" sz="1700">
                <a:solidFill>
                  <a:schemeClr val="dk1"/>
                </a:solidFill>
                <a:latin typeface="Be Vietnam"/>
                <a:ea typeface="Be Vietnam"/>
                <a:cs typeface="Be Vietnam"/>
                <a:sym typeface="Be Vietnam"/>
              </a:rPr>
              <a:t>The project is totally built in two different modules:-</a:t>
            </a:r>
            <a:endParaRPr sz="1700">
              <a:solidFill>
                <a:schemeClr val="dk1"/>
              </a:solidFill>
              <a:latin typeface="Be Vietnam"/>
              <a:ea typeface="Be Vietnam"/>
              <a:cs typeface="Be Vietnam"/>
              <a:sym typeface="Be Vietnam"/>
            </a:endParaRPr>
          </a:p>
          <a:p>
            <a:pPr indent="-304165" lvl="1" marL="914400" rtl="0" algn="l">
              <a:lnSpc>
                <a:spcPct val="150000"/>
              </a:lnSpc>
              <a:spcBef>
                <a:spcPts val="1200"/>
              </a:spcBef>
              <a:spcAft>
                <a:spcPts val="0"/>
              </a:spcAft>
              <a:buClr>
                <a:schemeClr val="dk1"/>
              </a:buClr>
              <a:buSzPct val="100000"/>
              <a:buFont typeface="Be Vietnam"/>
              <a:buChar char="○"/>
            </a:pPr>
            <a:r>
              <a:rPr lang="en-GB" sz="1700">
                <a:solidFill>
                  <a:schemeClr val="dk1"/>
                </a:solidFill>
                <a:latin typeface="Be Vietnam"/>
                <a:ea typeface="Be Vietnam"/>
                <a:cs typeface="Be Vietnam"/>
                <a:sym typeface="Be Vietnam"/>
              </a:rPr>
              <a:t>User module</a:t>
            </a:r>
            <a:endParaRPr sz="1700">
              <a:solidFill>
                <a:schemeClr val="dk1"/>
              </a:solidFill>
              <a:latin typeface="Be Vietnam"/>
              <a:ea typeface="Be Vietnam"/>
              <a:cs typeface="Be Vietnam"/>
              <a:sym typeface="Be Vietnam"/>
            </a:endParaRPr>
          </a:p>
          <a:p>
            <a:pPr indent="-304165" lvl="1" marL="914400" rtl="0" algn="l">
              <a:lnSpc>
                <a:spcPct val="150000"/>
              </a:lnSpc>
              <a:spcBef>
                <a:spcPts val="0"/>
              </a:spcBef>
              <a:spcAft>
                <a:spcPts val="0"/>
              </a:spcAft>
              <a:buClr>
                <a:schemeClr val="dk1"/>
              </a:buClr>
              <a:buSzPct val="100000"/>
              <a:buFont typeface="Be Vietnam"/>
              <a:buChar char="○"/>
            </a:pPr>
            <a:r>
              <a:rPr lang="en-GB" sz="1700">
                <a:solidFill>
                  <a:schemeClr val="dk1"/>
                </a:solidFill>
                <a:latin typeface="Be Vietnam"/>
                <a:ea typeface="Be Vietnam"/>
                <a:cs typeface="Be Vietnam"/>
                <a:sym typeface="Be Vietnam"/>
              </a:rPr>
              <a:t>Admin Module</a:t>
            </a:r>
            <a:endParaRPr sz="1700">
              <a:solidFill>
                <a:schemeClr val="dk1"/>
              </a:solidFill>
              <a:latin typeface="Be Vietnam"/>
              <a:ea typeface="Be Vietnam"/>
              <a:cs typeface="Be Vietnam"/>
              <a:sym typeface="Be Vietnam"/>
            </a:endParaRPr>
          </a:p>
          <a:p>
            <a:pPr indent="-304165" lvl="0" marL="457200" rtl="0" algn="l">
              <a:lnSpc>
                <a:spcPct val="150000"/>
              </a:lnSpc>
              <a:spcBef>
                <a:spcPts val="0"/>
              </a:spcBef>
              <a:spcAft>
                <a:spcPts val="0"/>
              </a:spcAft>
              <a:buClr>
                <a:schemeClr val="dk1"/>
              </a:buClr>
              <a:buSzPct val="100000"/>
              <a:buFont typeface="Be Vietnam"/>
              <a:buChar char="●"/>
            </a:pPr>
            <a:r>
              <a:rPr lang="en-GB" sz="1700">
                <a:solidFill>
                  <a:schemeClr val="dk1"/>
                </a:solidFill>
                <a:latin typeface="Be Vietnam"/>
                <a:ea typeface="Be Vietnam"/>
                <a:cs typeface="Be Vietnam"/>
                <a:sym typeface="Be Vietnam"/>
              </a:rPr>
              <a:t>Each module has its own defined set of controls and actions.</a:t>
            </a:r>
            <a:endParaRPr sz="1700">
              <a:solidFill>
                <a:schemeClr val="dk1"/>
              </a:solidFill>
              <a:latin typeface="Be Vietnam"/>
              <a:ea typeface="Be Vietnam"/>
              <a:cs typeface="Be Vietnam"/>
              <a:sym typeface="Be Vietnam"/>
            </a:endParaRPr>
          </a:p>
          <a:p>
            <a:pPr indent="-304165" lvl="0" marL="457200" rtl="0" algn="l">
              <a:lnSpc>
                <a:spcPct val="150000"/>
              </a:lnSpc>
              <a:spcBef>
                <a:spcPts val="0"/>
              </a:spcBef>
              <a:spcAft>
                <a:spcPts val="0"/>
              </a:spcAft>
              <a:buClr>
                <a:schemeClr val="dk1"/>
              </a:buClr>
              <a:buSzPct val="100000"/>
              <a:buFont typeface="Be Vietnam"/>
              <a:buChar char="●"/>
            </a:pPr>
            <a:r>
              <a:rPr lang="en-GB" sz="1700">
                <a:solidFill>
                  <a:schemeClr val="dk1"/>
                </a:solidFill>
                <a:latin typeface="Be Vietnam"/>
                <a:ea typeface="Be Vietnam"/>
                <a:cs typeface="Be Vietnam"/>
                <a:sym typeface="Be Vietnam"/>
              </a:rPr>
              <a:t>In the user module, following actions can be performed:-</a:t>
            </a:r>
            <a:br>
              <a:rPr lang="en-GB" sz="1700">
                <a:solidFill>
                  <a:schemeClr val="dk1"/>
                </a:solidFill>
                <a:latin typeface="Be Vietnam"/>
                <a:ea typeface="Be Vietnam"/>
                <a:cs typeface="Be Vietnam"/>
                <a:sym typeface="Be Vietnam"/>
              </a:rPr>
            </a:br>
            <a:r>
              <a:rPr lang="en-GB" sz="1700">
                <a:solidFill>
                  <a:schemeClr val="dk1"/>
                </a:solidFill>
                <a:latin typeface="Be Vietnam"/>
                <a:ea typeface="Be Vietnam"/>
                <a:cs typeface="Be Vietnam"/>
                <a:sym typeface="Be Vietnam"/>
              </a:rPr>
              <a:t>	</a:t>
            </a:r>
            <a:r>
              <a:rPr lang="en-GB" sz="1400">
                <a:solidFill>
                  <a:schemeClr val="dk1"/>
                </a:solidFill>
                <a:latin typeface="Be Vietnam"/>
                <a:ea typeface="Be Vietnam"/>
                <a:cs typeface="Be Vietnam"/>
                <a:sym typeface="Be Vietnam"/>
              </a:rPr>
              <a:t>Product, Cart, Wishlist, Apply Discounts</a:t>
            </a:r>
            <a:endParaRPr sz="1400">
              <a:solidFill>
                <a:schemeClr val="dk1"/>
              </a:solidFill>
              <a:latin typeface="Be Vietnam"/>
              <a:ea typeface="Be Vietnam"/>
              <a:cs typeface="Be Vietnam"/>
              <a:sym typeface="Be Vietnam"/>
            </a:endParaRPr>
          </a:p>
          <a:p>
            <a:pPr indent="-304165" lvl="0" marL="457200" rtl="0" algn="l">
              <a:lnSpc>
                <a:spcPct val="150000"/>
              </a:lnSpc>
              <a:spcBef>
                <a:spcPts val="0"/>
              </a:spcBef>
              <a:spcAft>
                <a:spcPts val="0"/>
              </a:spcAft>
              <a:buClr>
                <a:schemeClr val="dk1"/>
              </a:buClr>
              <a:buSzPct val="100000"/>
              <a:buFont typeface="Be Vietnam"/>
              <a:buChar char="●"/>
            </a:pPr>
            <a:r>
              <a:rPr lang="en-GB" sz="1700">
                <a:solidFill>
                  <a:schemeClr val="dk1"/>
                </a:solidFill>
                <a:latin typeface="Be Vietnam"/>
                <a:ea typeface="Be Vietnam"/>
                <a:cs typeface="Be Vietnam"/>
                <a:sym typeface="Be Vietnam"/>
              </a:rPr>
              <a:t> In the user module, following actions can be performed:-</a:t>
            </a:r>
            <a:br>
              <a:rPr lang="en-GB" sz="1700">
                <a:solidFill>
                  <a:schemeClr val="dk1"/>
                </a:solidFill>
                <a:latin typeface="Be Vietnam"/>
                <a:ea typeface="Be Vietnam"/>
                <a:cs typeface="Be Vietnam"/>
                <a:sym typeface="Be Vietnam"/>
              </a:rPr>
            </a:br>
            <a:r>
              <a:rPr lang="en-GB" sz="1700">
                <a:solidFill>
                  <a:schemeClr val="dk1"/>
                </a:solidFill>
                <a:latin typeface="Be Vietnam"/>
                <a:ea typeface="Be Vietnam"/>
                <a:cs typeface="Be Vietnam"/>
                <a:sym typeface="Be Vietnam"/>
              </a:rPr>
              <a:t>	</a:t>
            </a:r>
            <a:r>
              <a:rPr lang="en-GB" sz="1400">
                <a:solidFill>
                  <a:schemeClr val="dk1"/>
                </a:solidFill>
                <a:latin typeface="Be Vietnam"/>
                <a:ea typeface="Be Vietnam"/>
                <a:cs typeface="Be Vietnam"/>
                <a:sym typeface="Be Vietnam"/>
              </a:rPr>
              <a:t>Product Insights, CRUD,  Sales, Add Discounts</a:t>
            </a:r>
            <a:r>
              <a:rPr lang="en-GB" sz="1700">
                <a:solidFill>
                  <a:schemeClr val="dk1"/>
                </a:solidFill>
                <a:latin typeface="Be Vietnam"/>
                <a:ea typeface="Be Vietnam"/>
                <a:cs typeface="Be Vietnam"/>
                <a:sym typeface="Be Vietnam"/>
              </a:rPr>
              <a:t> </a:t>
            </a:r>
            <a:endParaRPr sz="1700">
              <a:solidFill>
                <a:schemeClr val="dk1"/>
              </a:solidFill>
              <a:latin typeface="Be Vietnam"/>
              <a:ea typeface="Be Vietnam"/>
              <a:cs typeface="Be Vietnam"/>
              <a:sym typeface="Be Vietnam"/>
            </a:endParaRPr>
          </a:p>
          <a:p>
            <a:pPr indent="0" lvl="0" marL="0" rtl="0" algn="l">
              <a:spcBef>
                <a:spcPts val="1200"/>
              </a:spcBef>
              <a:spcAft>
                <a:spcPts val="1200"/>
              </a:spcAft>
              <a:buNone/>
            </a:pPr>
            <a:r>
              <a:rPr lang="en-GB">
                <a:solidFill>
                  <a:srgbClr val="FFFFFF"/>
                </a:solidFill>
              </a:rPr>
              <a:t> nostra.</a:t>
            </a:r>
            <a:endParaRPr>
              <a:solidFill>
                <a:srgbClr val="FFFFFF"/>
              </a:solidFill>
            </a:endParaRPr>
          </a:p>
        </p:txBody>
      </p:sp>
      <p:sp>
        <p:nvSpPr>
          <p:cNvPr id="220" name="Google Shape;220;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21" name="Google Shape;221;p20"/>
          <p:cNvSpPr txBox="1"/>
          <p:nvPr>
            <p:ph idx="1" type="body"/>
          </p:nvPr>
        </p:nvSpPr>
        <p:spPr>
          <a:xfrm>
            <a:off x="474450" y="1743650"/>
            <a:ext cx="8195100" cy="2902500"/>
          </a:xfrm>
          <a:prstGeom prst="rect">
            <a:avLst/>
          </a:prstGeom>
        </p:spPr>
        <p:txBody>
          <a:bodyPr anchorCtr="0" anchor="t" bIns="91425" lIns="91425" spcFirstLastPara="1" rIns="91425" wrap="square" tIns="91425">
            <a:normAutofit fontScale="77500" lnSpcReduction="20000"/>
          </a:bodyPr>
          <a:lstStyle/>
          <a:p>
            <a:pPr indent="-324400" lvl="0" marL="457200" rtl="0" algn="l">
              <a:lnSpc>
                <a:spcPct val="150000"/>
              </a:lnSpc>
              <a:spcBef>
                <a:spcPts val="0"/>
              </a:spcBef>
              <a:spcAft>
                <a:spcPts val="0"/>
              </a:spcAft>
              <a:buClr>
                <a:srgbClr val="1B212C"/>
              </a:buClr>
              <a:buSzPct val="100000"/>
              <a:buFont typeface="Be Vietnam"/>
              <a:buChar char="●"/>
            </a:pPr>
            <a:r>
              <a:rPr lang="en-GB" sz="1946">
                <a:solidFill>
                  <a:srgbClr val="1B212C"/>
                </a:solidFill>
                <a:latin typeface="Be Vietnam"/>
                <a:ea typeface="Be Vietnam"/>
                <a:cs typeface="Be Vietnam"/>
                <a:sym typeface="Be Vietnam"/>
              </a:rPr>
              <a:t>The project is totally built in two different modules:-</a:t>
            </a:r>
            <a:endParaRPr sz="1946">
              <a:solidFill>
                <a:srgbClr val="1B212C"/>
              </a:solidFill>
              <a:latin typeface="Be Vietnam"/>
              <a:ea typeface="Be Vietnam"/>
              <a:cs typeface="Be Vietnam"/>
              <a:sym typeface="Be Vietnam"/>
            </a:endParaRPr>
          </a:p>
          <a:p>
            <a:pPr indent="-324400" lvl="1" marL="914400" rtl="0" algn="l">
              <a:lnSpc>
                <a:spcPct val="150000"/>
              </a:lnSpc>
              <a:spcBef>
                <a:spcPts val="0"/>
              </a:spcBef>
              <a:spcAft>
                <a:spcPts val="0"/>
              </a:spcAft>
              <a:buClr>
                <a:srgbClr val="1B212C"/>
              </a:buClr>
              <a:buSzPct val="100000"/>
              <a:buFont typeface="Be Vietnam"/>
              <a:buChar char="○"/>
            </a:pPr>
            <a:r>
              <a:rPr lang="en-GB" sz="1946">
                <a:solidFill>
                  <a:srgbClr val="1B212C"/>
                </a:solidFill>
                <a:latin typeface="Be Vietnam"/>
                <a:ea typeface="Be Vietnam"/>
                <a:cs typeface="Be Vietnam"/>
                <a:sym typeface="Be Vietnam"/>
              </a:rPr>
              <a:t>User module</a:t>
            </a:r>
            <a:endParaRPr sz="1946">
              <a:solidFill>
                <a:srgbClr val="1B212C"/>
              </a:solidFill>
              <a:latin typeface="Be Vietnam"/>
              <a:ea typeface="Be Vietnam"/>
              <a:cs typeface="Be Vietnam"/>
              <a:sym typeface="Be Vietnam"/>
            </a:endParaRPr>
          </a:p>
          <a:p>
            <a:pPr indent="-324400" lvl="1" marL="914400" rtl="0" algn="l">
              <a:lnSpc>
                <a:spcPct val="150000"/>
              </a:lnSpc>
              <a:spcBef>
                <a:spcPts val="0"/>
              </a:spcBef>
              <a:spcAft>
                <a:spcPts val="0"/>
              </a:spcAft>
              <a:buClr>
                <a:srgbClr val="1B212C"/>
              </a:buClr>
              <a:buSzPct val="100000"/>
              <a:buFont typeface="Be Vietnam"/>
              <a:buChar char="○"/>
            </a:pPr>
            <a:r>
              <a:rPr lang="en-GB" sz="1946">
                <a:solidFill>
                  <a:srgbClr val="1B212C"/>
                </a:solidFill>
                <a:latin typeface="Be Vietnam"/>
                <a:ea typeface="Be Vietnam"/>
                <a:cs typeface="Be Vietnam"/>
                <a:sym typeface="Be Vietnam"/>
              </a:rPr>
              <a:t>Admin Module</a:t>
            </a:r>
            <a:endParaRPr sz="1946">
              <a:solidFill>
                <a:srgbClr val="1B212C"/>
              </a:solidFill>
              <a:latin typeface="Be Vietnam"/>
              <a:ea typeface="Be Vietnam"/>
              <a:cs typeface="Be Vietnam"/>
              <a:sym typeface="Be Vietnam"/>
            </a:endParaRPr>
          </a:p>
          <a:p>
            <a:pPr indent="-324400" lvl="0" marL="457200" rtl="0" algn="l">
              <a:lnSpc>
                <a:spcPct val="150000"/>
              </a:lnSpc>
              <a:spcBef>
                <a:spcPts val="0"/>
              </a:spcBef>
              <a:spcAft>
                <a:spcPts val="0"/>
              </a:spcAft>
              <a:buClr>
                <a:srgbClr val="1B212C"/>
              </a:buClr>
              <a:buSzPct val="100000"/>
              <a:buFont typeface="Be Vietnam"/>
              <a:buChar char="●"/>
            </a:pPr>
            <a:r>
              <a:rPr lang="en-GB" sz="1946">
                <a:solidFill>
                  <a:srgbClr val="1B212C"/>
                </a:solidFill>
                <a:latin typeface="Be Vietnam"/>
                <a:ea typeface="Be Vietnam"/>
                <a:cs typeface="Be Vietnam"/>
                <a:sym typeface="Be Vietnam"/>
              </a:rPr>
              <a:t>Each module has its own defined set of controls and actions.</a:t>
            </a:r>
            <a:endParaRPr sz="1946">
              <a:solidFill>
                <a:srgbClr val="1B212C"/>
              </a:solidFill>
              <a:latin typeface="Be Vietnam"/>
              <a:ea typeface="Be Vietnam"/>
              <a:cs typeface="Be Vietnam"/>
              <a:sym typeface="Be Vietnam"/>
            </a:endParaRPr>
          </a:p>
          <a:p>
            <a:pPr indent="-312261" lvl="0" marL="457200" rtl="0" algn="l">
              <a:lnSpc>
                <a:spcPct val="150000"/>
              </a:lnSpc>
              <a:spcBef>
                <a:spcPts val="0"/>
              </a:spcBef>
              <a:spcAft>
                <a:spcPts val="0"/>
              </a:spcAft>
              <a:buClr>
                <a:srgbClr val="1B212C"/>
              </a:buClr>
              <a:buSzPct val="87328"/>
              <a:buFont typeface="Be Vietnam"/>
              <a:buChar char="●"/>
            </a:pPr>
            <a:r>
              <a:rPr lang="en-GB" sz="1946">
                <a:solidFill>
                  <a:srgbClr val="1B212C"/>
                </a:solidFill>
                <a:latin typeface="Be Vietnam"/>
                <a:ea typeface="Be Vietnam"/>
                <a:cs typeface="Be Vietnam"/>
                <a:sym typeface="Be Vietnam"/>
              </a:rPr>
              <a:t>In the user module, following actions can be performed:-</a:t>
            </a:r>
            <a:br>
              <a:rPr lang="en-GB" sz="1946">
                <a:solidFill>
                  <a:srgbClr val="1B212C"/>
                </a:solidFill>
                <a:latin typeface="Be Vietnam"/>
                <a:ea typeface="Be Vietnam"/>
                <a:cs typeface="Be Vietnam"/>
                <a:sym typeface="Be Vietnam"/>
              </a:rPr>
            </a:br>
            <a:r>
              <a:rPr lang="en-GB" sz="1946">
                <a:solidFill>
                  <a:srgbClr val="1B212C"/>
                </a:solidFill>
                <a:latin typeface="Be Vietnam"/>
                <a:ea typeface="Be Vietnam"/>
                <a:cs typeface="Be Vietnam"/>
                <a:sym typeface="Be Vietnam"/>
              </a:rPr>
              <a:t>	</a:t>
            </a:r>
            <a:r>
              <a:rPr lang="en-GB" sz="1646">
                <a:solidFill>
                  <a:srgbClr val="1B212C"/>
                </a:solidFill>
                <a:latin typeface="Be Vietnam"/>
                <a:ea typeface="Be Vietnam"/>
                <a:cs typeface="Be Vietnam"/>
                <a:sym typeface="Be Vietnam"/>
              </a:rPr>
              <a:t>Product, Cart, Wishlist, Apply Discounts</a:t>
            </a:r>
            <a:endParaRPr sz="1646">
              <a:solidFill>
                <a:srgbClr val="1B212C"/>
              </a:solidFill>
              <a:latin typeface="Be Vietnam"/>
              <a:ea typeface="Be Vietnam"/>
              <a:cs typeface="Be Vietnam"/>
              <a:sym typeface="Be Vietnam"/>
            </a:endParaRPr>
          </a:p>
          <a:p>
            <a:pPr indent="-312261" lvl="0" marL="457200" rtl="0" algn="l">
              <a:lnSpc>
                <a:spcPct val="150000"/>
              </a:lnSpc>
              <a:spcBef>
                <a:spcPts val="0"/>
              </a:spcBef>
              <a:spcAft>
                <a:spcPts val="0"/>
              </a:spcAft>
              <a:buClr>
                <a:srgbClr val="1B212C"/>
              </a:buClr>
              <a:buSzPct val="87328"/>
              <a:buFont typeface="Be Vietnam"/>
              <a:buChar char="●"/>
            </a:pPr>
            <a:r>
              <a:rPr lang="en-GB" sz="1946">
                <a:solidFill>
                  <a:srgbClr val="1B212C"/>
                </a:solidFill>
                <a:latin typeface="Be Vietnam"/>
                <a:ea typeface="Be Vietnam"/>
                <a:cs typeface="Be Vietnam"/>
                <a:sym typeface="Be Vietnam"/>
              </a:rPr>
              <a:t> In the user module, following actions can be performed:-</a:t>
            </a:r>
            <a:br>
              <a:rPr lang="en-GB" sz="1946">
                <a:solidFill>
                  <a:srgbClr val="1B212C"/>
                </a:solidFill>
                <a:latin typeface="Be Vietnam"/>
                <a:ea typeface="Be Vietnam"/>
                <a:cs typeface="Be Vietnam"/>
                <a:sym typeface="Be Vietnam"/>
              </a:rPr>
            </a:br>
            <a:r>
              <a:rPr lang="en-GB" sz="1946">
                <a:solidFill>
                  <a:srgbClr val="1B212C"/>
                </a:solidFill>
                <a:latin typeface="Be Vietnam"/>
                <a:ea typeface="Be Vietnam"/>
                <a:cs typeface="Be Vietnam"/>
                <a:sym typeface="Be Vietnam"/>
              </a:rPr>
              <a:t>	</a:t>
            </a:r>
            <a:r>
              <a:rPr lang="en-GB" sz="1646">
                <a:solidFill>
                  <a:srgbClr val="1B212C"/>
                </a:solidFill>
                <a:latin typeface="Be Vietnam"/>
                <a:ea typeface="Be Vietnam"/>
                <a:cs typeface="Be Vietnam"/>
                <a:sym typeface="Be Vietnam"/>
              </a:rPr>
              <a:t>Product Insights, CRUD,  Sales, Add Discounts</a:t>
            </a:r>
            <a:r>
              <a:rPr lang="en-GB" sz="1946">
                <a:solidFill>
                  <a:srgbClr val="1B212C"/>
                </a:solidFill>
                <a:latin typeface="Be Vietnam"/>
                <a:ea typeface="Be Vietnam"/>
                <a:cs typeface="Be Vietnam"/>
                <a:sym typeface="Be Vietnam"/>
              </a:rPr>
              <a:t> </a:t>
            </a:r>
            <a:endParaRPr sz="1946">
              <a:solidFill>
                <a:srgbClr val="1B212C"/>
              </a:solidFill>
              <a:latin typeface="Be Vietnam"/>
              <a:ea typeface="Be Vietnam"/>
              <a:cs typeface="Be Vietnam"/>
              <a:sym typeface="Be Vietnam"/>
            </a:endParaRPr>
          </a:p>
          <a:p>
            <a:pPr indent="0" lvl="0" marL="0" rtl="0" algn="l">
              <a:spcBef>
                <a:spcPts val="1200"/>
              </a:spcBef>
              <a:spcAft>
                <a:spcPts val="1200"/>
              </a:spcAft>
              <a:buNone/>
            </a:pPr>
            <a:r>
              <a:t/>
            </a:r>
            <a:endParaRPr>
              <a:solidFill>
                <a:srgbClr val="1B212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type="title"/>
          </p:nvPr>
        </p:nvSpPr>
        <p:spPr>
          <a:xfrm>
            <a:off x="576000" y="475900"/>
            <a:ext cx="7992000" cy="1383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solidFill>
                  <a:srgbClr val="008FFF"/>
                </a:solidFill>
              </a:rPr>
              <a:t>Tools and Technologies Used</a:t>
            </a:r>
            <a:endParaRPr>
              <a:solidFill>
                <a:srgbClr val="008FFF"/>
              </a:solidFill>
            </a:endParaRPr>
          </a:p>
        </p:txBody>
      </p:sp>
      <p:sp>
        <p:nvSpPr>
          <p:cNvPr id="227" name="Google Shape;227;p21"/>
          <p:cNvSpPr txBox="1"/>
          <p:nvPr>
            <p:ph idx="1" type="body"/>
          </p:nvPr>
        </p:nvSpPr>
        <p:spPr>
          <a:xfrm>
            <a:off x="480625" y="1934775"/>
            <a:ext cx="8158200" cy="25041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rgbClr val="1B212C"/>
              </a:buClr>
              <a:buSzPts val="1800"/>
              <a:buFont typeface="Arial"/>
              <a:buChar char="●"/>
            </a:pPr>
            <a:r>
              <a:rPr b="1" lang="en-GB" sz="1800">
                <a:solidFill>
                  <a:srgbClr val="1B212C"/>
                </a:solidFill>
                <a:latin typeface="Arial"/>
                <a:ea typeface="Arial"/>
                <a:cs typeface="Arial"/>
                <a:sym typeface="Arial"/>
              </a:rPr>
              <a:t>Frontend :-  </a:t>
            </a:r>
            <a:r>
              <a:rPr lang="en-GB" sz="1600">
                <a:solidFill>
                  <a:srgbClr val="1B212C"/>
                </a:solidFill>
                <a:latin typeface="Arial"/>
                <a:ea typeface="Arial"/>
                <a:cs typeface="Arial"/>
                <a:sym typeface="Arial"/>
              </a:rPr>
              <a:t>Angular</a:t>
            </a:r>
            <a:endParaRPr sz="1600">
              <a:solidFill>
                <a:srgbClr val="1B212C"/>
              </a:solidFill>
              <a:latin typeface="Arial"/>
              <a:ea typeface="Arial"/>
              <a:cs typeface="Arial"/>
              <a:sym typeface="Arial"/>
            </a:endParaRPr>
          </a:p>
          <a:p>
            <a:pPr indent="-342900" lvl="0" marL="457200" rtl="0" algn="l">
              <a:lnSpc>
                <a:spcPct val="200000"/>
              </a:lnSpc>
              <a:spcBef>
                <a:spcPts val="0"/>
              </a:spcBef>
              <a:spcAft>
                <a:spcPts val="0"/>
              </a:spcAft>
              <a:buClr>
                <a:srgbClr val="1B212C"/>
              </a:buClr>
              <a:buSzPts val="1800"/>
              <a:buFont typeface="Arial"/>
              <a:buChar char="●"/>
            </a:pPr>
            <a:r>
              <a:rPr b="1" lang="en-GB" sz="1800">
                <a:solidFill>
                  <a:srgbClr val="1B212C"/>
                </a:solidFill>
                <a:latin typeface="Arial"/>
                <a:ea typeface="Arial"/>
                <a:cs typeface="Arial"/>
                <a:sym typeface="Arial"/>
              </a:rPr>
              <a:t>Backend :-  </a:t>
            </a:r>
            <a:r>
              <a:rPr lang="en-GB" sz="1600">
                <a:solidFill>
                  <a:srgbClr val="1B212C"/>
                </a:solidFill>
                <a:latin typeface="Arial"/>
                <a:ea typeface="Arial"/>
                <a:cs typeface="Arial"/>
                <a:sym typeface="Arial"/>
              </a:rPr>
              <a:t>Java (Spring Boot Tool Suite, Microservices)</a:t>
            </a:r>
            <a:endParaRPr b="1" sz="1800">
              <a:solidFill>
                <a:srgbClr val="1B212C"/>
              </a:solidFill>
              <a:latin typeface="Arial"/>
              <a:ea typeface="Arial"/>
              <a:cs typeface="Arial"/>
              <a:sym typeface="Arial"/>
            </a:endParaRPr>
          </a:p>
          <a:p>
            <a:pPr indent="-342900" lvl="0" marL="457200" rtl="0" algn="l">
              <a:lnSpc>
                <a:spcPct val="200000"/>
              </a:lnSpc>
              <a:spcBef>
                <a:spcPts val="0"/>
              </a:spcBef>
              <a:spcAft>
                <a:spcPts val="0"/>
              </a:spcAft>
              <a:buClr>
                <a:srgbClr val="1B212C"/>
              </a:buClr>
              <a:buSzPts val="1800"/>
              <a:buFont typeface="Arial"/>
              <a:buChar char="●"/>
            </a:pPr>
            <a:r>
              <a:rPr b="1" lang="en-GB" sz="1800">
                <a:solidFill>
                  <a:srgbClr val="1B212C"/>
                </a:solidFill>
                <a:latin typeface="Arial"/>
                <a:ea typeface="Arial"/>
                <a:cs typeface="Arial"/>
                <a:sym typeface="Arial"/>
              </a:rPr>
              <a:t>Web Server :-  </a:t>
            </a:r>
            <a:r>
              <a:rPr lang="en-GB" sz="1600">
                <a:solidFill>
                  <a:srgbClr val="1B212C"/>
                </a:solidFill>
                <a:latin typeface="Arial"/>
                <a:ea typeface="Arial"/>
                <a:cs typeface="Arial"/>
                <a:sym typeface="Arial"/>
              </a:rPr>
              <a:t>Tomcat </a:t>
            </a:r>
            <a:endParaRPr b="1" sz="1800">
              <a:solidFill>
                <a:srgbClr val="1B212C"/>
              </a:solidFill>
              <a:latin typeface="Arial"/>
              <a:ea typeface="Arial"/>
              <a:cs typeface="Arial"/>
              <a:sym typeface="Arial"/>
            </a:endParaRPr>
          </a:p>
          <a:p>
            <a:pPr indent="-342900" lvl="0" marL="457200" rtl="0" algn="l">
              <a:lnSpc>
                <a:spcPct val="200000"/>
              </a:lnSpc>
              <a:spcBef>
                <a:spcPts val="0"/>
              </a:spcBef>
              <a:spcAft>
                <a:spcPts val="0"/>
              </a:spcAft>
              <a:buClr>
                <a:srgbClr val="1B212C"/>
              </a:buClr>
              <a:buSzPts val="1800"/>
              <a:buFont typeface="Arial"/>
              <a:buChar char="●"/>
            </a:pPr>
            <a:r>
              <a:rPr b="1" lang="en-GB" sz="1800">
                <a:solidFill>
                  <a:srgbClr val="1B212C"/>
                </a:solidFill>
                <a:latin typeface="Arial"/>
                <a:ea typeface="Arial"/>
                <a:cs typeface="Arial"/>
                <a:sym typeface="Arial"/>
              </a:rPr>
              <a:t>Database :-  </a:t>
            </a:r>
            <a:r>
              <a:rPr lang="en-GB" sz="1600">
                <a:solidFill>
                  <a:srgbClr val="1B212C"/>
                </a:solidFill>
                <a:latin typeface="Arial"/>
                <a:ea typeface="Arial"/>
                <a:cs typeface="Arial"/>
                <a:sym typeface="Arial"/>
              </a:rPr>
              <a:t>MySQL</a:t>
            </a:r>
            <a:endParaRPr>
              <a:solidFill>
                <a:srgbClr val="1B212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2"/>
          <p:cNvSpPr txBox="1"/>
          <p:nvPr>
            <p:ph type="title"/>
          </p:nvPr>
        </p:nvSpPr>
        <p:spPr>
          <a:xfrm>
            <a:off x="1381275" y="448125"/>
            <a:ext cx="6627900" cy="862500"/>
          </a:xfrm>
          <a:prstGeom prst="rect">
            <a:avLst/>
          </a:prstGeom>
        </p:spPr>
        <p:txBody>
          <a:bodyPr anchorCtr="0" anchor="t" bIns="91425" lIns="91425" spcFirstLastPara="1" rIns="91425" wrap="square" tIns="91425">
            <a:normAutofit/>
          </a:bodyPr>
          <a:lstStyle/>
          <a:p>
            <a:pPr indent="457200" lvl="0" marL="457200" rtl="0" algn="l">
              <a:lnSpc>
                <a:spcPct val="115000"/>
              </a:lnSpc>
              <a:spcBef>
                <a:spcPts val="0"/>
              </a:spcBef>
              <a:spcAft>
                <a:spcPts val="1600"/>
              </a:spcAft>
              <a:buNone/>
            </a:pPr>
            <a:r>
              <a:rPr lang="en-GB">
                <a:solidFill>
                  <a:srgbClr val="008FFF"/>
                </a:solidFill>
              </a:rPr>
              <a:t>Technology and Tools Used</a:t>
            </a:r>
            <a:endParaRPr>
              <a:solidFill>
                <a:srgbClr val="008FFF"/>
              </a:solidFill>
            </a:endParaRPr>
          </a:p>
        </p:txBody>
      </p:sp>
      <p:sp>
        <p:nvSpPr>
          <p:cNvPr id="233" name="Google Shape;233;p22"/>
          <p:cNvSpPr txBox="1"/>
          <p:nvPr>
            <p:ph idx="1" type="body"/>
          </p:nvPr>
        </p:nvSpPr>
        <p:spPr>
          <a:xfrm>
            <a:off x="406675" y="1207700"/>
            <a:ext cx="8306100" cy="37092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GB" sz="7018">
                <a:solidFill>
                  <a:srgbClr val="000000"/>
                </a:solidFill>
                <a:latin typeface="Arial"/>
                <a:ea typeface="Arial"/>
                <a:cs typeface="Arial"/>
                <a:sym typeface="Arial"/>
              </a:rPr>
              <a:t>Angular :-</a:t>
            </a:r>
            <a:endParaRPr b="1" sz="7018">
              <a:solidFill>
                <a:srgbClr val="000000"/>
              </a:solidFill>
              <a:latin typeface="Arial"/>
              <a:ea typeface="Arial"/>
              <a:cs typeface="Arial"/>
              <a:sym typeface="Arial"/>
            </a:endParaRPr>
          </a:p>
          <a:p>
            <a:pPr indent="0" lvl="0" marL="0" rtl="0" algn="l">
              <a:spcBef>
                <a:spcPts val="1200"/>
              </a:spcBef>
              <a:spcAft>
                <a:spcPts val="0"/>
              </a:spcAft>
              <a:buNone/>
            </a:pPr>
            <a:r>
              <a:rPr lang="en-GB" sz="4918">
                <a:solidFill>
                  <a:srgbClr val="000000"/>
                </a:solidFill>
                <a:latin typeface="Arial"/>
                <a:ea typeface="Arial"/>
                <a:cs typeface="Arial"/>
                <a:sym typeface="Arial"/>
              </a:rPr>
              <a:t>Angular is a TypeScript-based free and open-source</a:t>
            </a:r>
            <a:endParaRPr sz="4918">
              <a:solidFill>
                <a:srgbClr val="000000"/>
              </a:solidFill>
              <a:latin typeface="Arial"/>
              <a:ea typeface="Arial"/>
              <a:cs typeface="Arial"/>
              <a:sym typeface="Arial"/>
            </a:endParaRPr>
          </a:p>
          <a:p>
            <a:pPr indent="0" lvl="0" marL="0" rtl="0" algn="l">
              <a:spcBef>
                <a:spcPts val="1200"/>
              </a:spcBef>
              <a:spcAft>
                <a:spcPts val="0"/>
              </a:spcAft>
              <a:buNone/>
            </a:pPr>
            <a:r>
              <a:rPr lang="en-GB" sz="4918">
                <a:solidFill>
                  <a:srgbClr val="000000"/>
                </a:solidFill>
                <a:latin typeface="Arial"/>
                <a:ea typeface="Arial"/>
                <a:cs typeface="Arial"/>
                <a:sym typeface="Arial"/>
              </a:rPr>
              <a:t>web application framework led by the Angular Team</a:t>
            </a:r>
            <a:endParaRPr sz="4918">
              <a:solidFill>
                <a:srgbClr val="000000"/>
              </a:solidFill>
              <a:latin typeface="Arial"/>
              <a:ea typeface="Arial"/>
              <a:cs typeface="Arial"/>
              <a:sym typeface="Arial"/>
            </a:endParaRPr>
          </a:p>
          <a:p>
            <a:pPr indent="0" lvl="0" marL="0" rtl="0" algn="l">
              <a:spcBef>
                <a:spcPts val="1200"/>
              </a:spcBef>
              <a:spcAft>
                <a:spcPts val="0"/>
              </a:spcAft>
              <a:buNone/>
            </a:pPr>
            <a:r>
              <a:rPr lang="en-GB" sz="4918">
                <a:solidFill>
                  <a:srgbClr val="000000"/>
                </a:solidFill>
                <a:latin typeface="Arial"/>
                <a:ea typeface="Arial"/>
                <a:cs typeface="Arial"/>
                <a:sym typeface="Arial"/>
              </a:rPr>
              <a:t>at Google and by a community of individuals and</a:t>
            </a:r>
            <a:endParaRPr sz="4918">
              <a:solidFill>
                <a:srgbClr val="000000"/>
              </a:solidFill>
              <a:latin typeface="Arial"/>
              <a:ea typeface="Arial"/>
              <a:cs typeface="Arial"/>
              <a:sym typeface="Arial"/>
            </a:endParaRPr>
          </a:p>
          <a:p>
            <a:pPr indent="0" lvl="0" marL="0" rtl="0" algn="l">
              <a:spcBef>
                <a:spcPts val="1200"/>
              </a:spcBef>
              <a:spcAft>
                <a:spcPts val="0"/>
              </a:spcAft>
              <a:buNone/>
            </a:pPr>
            <a:r>
              <a:rPr lang="en-GB" sz="4918">
                <a:solidFill>
                  <a:srgbClr val="000000"/>
                </a:solidFill>
                <a:latin typeface="Arial"/>
                <a:ea typeface="Arial"/>
                <a:cs typeface="Arial"/>
                <a:sym typeface="Arial"/>
              </a:rPr>
              <a:t>corporations. Angular is a complete rewrite from</a:t>
            </a:r>
            <a:endParaRPr sz="4918">
              <a:solidFill>
                <a:srgbClr val="000000"/>
              </a:solidFill>
              <a:latin typeface="Arial"/>
              <a:ea typeface="Arial"/>
              <a:cs typeface="Arial"/>
              <a:sym typeface="Arial"/>
            </a:endParaRPr>
          </a:p>
          <a:p>
            <a:pPr indent="0" lvl="0" marL="0" rtl="0" algn="l">
              <a:spcBef>
                <a:spcPts val="1200"/>
              </a:spcBef>
              <a:spcAft>
                <a:spcPts val="0"/>
              </a:spcAft>
              <a:buNone/>
            </a:pPr>
            <a:r>
              <a:rPr lang="en-GB" sz="4918">
                <a:solidFill>
                  <a:srgbClr val="000000"/>
                </a:solidFill>
                <a:latin typeface="Arial"/>
                <a:ea typeface="Arial"/>
                <a:cs typeface="Arial"/>
                <a:sym typeface="Arial"/>
              </a:rPr>
              <a:t>the same team that built AngularJS.</a:t>
            </a:r>
            <a:endParaRPr sz="4918">
              <a:solidFill>
                <a:srgbClr val="000000"/>
              </a:solidFill>
              <a:latin typeface="Arial"/>
              <a:ea typeface="Arial"/>
              <a:cs typeface="Arial"/>
              <a:sym typeface="Arial"/>
            </a:endParaRPr>
          </a:p>
          <a:p>
            <a:pPr indent="0" lvl="0" marL="0" rtl="0" algn="l">
              <a:spcBef>
                <a:spcPts val="1200"/>
              </a:spcBef>
              <a:spcAft>
                <a:spcPts val="0"/>
              </a:spcAft>
              <a:buNone/>
            </a:pPr>
            <a:r>
              <a:rPr b="1" lang="en-GB" sz="7018">
                <a:solidFill>
                  <a:srgbClr val="000000"/>
                </a:solidFill>
                <a:latin typeface="Arial"/>
                <a:ea typeface="Arial"/>
                <a:cs typeface="Arial"/>
                <a:sym typeface="Arial"/>
              </a:rPr>
              <a:t>Spring :-</a:t>
            </a:r>
            <a:endParaRPr b="1" sz="7018">
              <a:solidFill>
                <a:srgbClr val="000000"/>
              </a:solidFill>
              <a:latin typeface="Arial"/>
              <a:ea typeface="Arial"/>
              <a:cs typeface="Arial"/>
              <a:sym typeface="Arial"/>
            </a:endParaRPr>
          </a:p>
          <a:p>
            <a:pPr indent="0" lvl="0" marL="0" rtl="0" algn="l">
              <a:spcBef>
                <a:spcPts val="1200"/>
              </a:spcBef>
              <a:spcAft>
                <a:spcPts val="0"/>
              </a:spcAft>
              <a:buNone/>
            </a:pPr>
            <a:r>
              <a:rPr lang="en-GB" sz="4918">
                <a:solidFill>
                  <a:srgbClr val="000000"/>
                </a:solidFill>
                <a:latin typeface="Arial"/>
                <a:ea typeface="Arial"/>
                <a:cs typeface="Arial"/>
                <a:sym typeface="Arial"/>
              </a:rPr>
              <a:t>The Spring Framework is an application framework</a:t>
            </a:r>
            <a:endParaRPr sz="4918">
              <a:solidFill>
                <a:srgbClr val="000000"/>
              </a:solidFill>
              <a:latin typeface="Arial"/>
              <a:ea typeface="Arial"/>
              <a:cs typeface="Arial"/>
              <a:sym typeface="Arial"/>
            </a:endParaRPr>
          </a:p>
          <a:p>
            <a:pPr indent="0" lvl="0" marL="0" rtl="0" algn="l">
              <a:spcBef>
                <a:spcPts val="1200"/>
              </a:spcBef>
              <a:spcAft>
                <a:spcPts val="0"/>
              </a:spcAft>
              <a:buNone/>
            </a:pPr>
            <a:r>
              <a:rPr lang="en-GB" sz="4918">
                <a:solidFill>
                  <a:srgbClr val="000000"/>
                </a:solidFill>
                <a:latin typeface="Arial"/>
                <a:ea typeface="Arial"/>
                <a:cs typeface="Arial"/>
                <a:sym typeface="Arial"/>
              </a:rPr>
              <a:t>and inversion of control container for the Java platform.</a:t>
            </a:r>
            <a:endParaRPr sz="4918">
              <a:solidFill>
                <a:srgbClr val="000000"/>
              </a:solidFill>
              <a:latin typeface="Arial"/>
              <a:ea typeface="Arial"/>
              <a:cs typeface="Arial"/>
              <a:sym typeface="Arial"/>
            </a:endParaRPr>
          </a:p>
          <a:p>
            <a:pPr indent="0" lvl="0" marL="0" rtl="0" algn="l">
              <a:spcBef>
                <a:spcPts val="1200"/>
              </a:spcBef>
              <a:spcAft>
                <a:spcPts val="0"/>
              </a:spcAft>
              <a:buNone/>
            </a:pPr>
            <a:r>
              <a:rPr lang="en-GB" sz="4918">
                <a:solidFill>
                  <a:srgbClr val="000000"/>
                </a:solidFill>
                <a:latin typeface="Arial"/>
                <a:ea typeface="Arial"/>
                <a:cs typeface="Arial"/>
                <a:sym typeface="Arial"/>
              </a:rPr>
              <a:t>The framework's core features can be used by any</a:t>
            </a:r>
            <a:endParaRPr sz="4918">
              <a:solidFill>
                <a:srgbClr val="000000"/>
              </a:solidFill>
              <a:latin typeface="Arial"/>
              <a:ea typeface="Arial"/>
              <a:cs typeface="Arial"/>
              <a:sym typeface="Arial"/>
            </a:endParaRPr>
          </a:p>
          <a:p>
            <a:pPr indent="0" lvl="0" marL="0" rtl="0" algn="l">
              <a:spcBef>
                <a:spcPts val="1200"/>
              </a:spcBef>
              <a:spcAft>
                <a:spcPts val="0"/>
              </a:spcAft>
              <a:buNone/>
            </a:pPr>
            <a:r>
              <a:rPr lang="en-GB" sz="4918">
                <a:solidFill>
                  <a:srgbClr val="000000"/>
                </a:solidFill>
                <a:latin typeface="Arial"/>
                <a:ea typeface="Arial"/>
                <a:cs typeface="Arial"/>
                <a:sym typeface="Arial"/>
              </a:rPr>
              <a:t>Java application</a:t>
            </a:r>
            <a:endParaRPr sz="4918">
              <a:solidFill>
                <a:srgbClr val="000000"/>
              </a:solidFill>
              <a:latin typeface="Arial"/>
              <a:ea typeface="Arial"/>
              <a:cs typeface="Arial"/>
              <a:sym typeface="Arial"/>
            </a:endParaRPr>
          </a:p>
          <a:p>
            <a:pPr indent="0" lvl="0" marL="0" rtl="0" algn="l">
              <a:lnSpc>
                <a:spcPct val="180000"/>
              </a:lnSpc>
              <a:spcBef>
                <a:spcPts val="1200"/>
              </a:spcBef>
              <a:spcAft>
                <a:spcPts val="0"/>
              </a:spcAft>
              <a:buSzPct val="71041"/>
              <a:buNone/>
            </a:pPr>
            <a:r>
              <a:t/>
            </a:r>
            <a:endParaRPr b="1" sz="1200">
              <a:solidFill>
                <a:srgbClr val="1B212C"/>
              </a:solidFill>
            </a:endParaRPr>
          </a:p>
          <a:p>
            <a:pPr indent="0" lvl="0" marL="0" rtl="0" algn="l">
              <a:lnSpc>
                <a:spcPct val="95000"/>
              </a:lnSpc>
              <a:spcBef>
                <a:spcPts val="1200"/>
              </a:spcBef>
              <a:spcAft>
                <a:spcPts val="1200"/>
              </a:spcAft>
              <a:buSzPct val="84615"/>
              <a:buNone/>
            </a:pPr>
            <a:r>
              <a:t/>
            </a:r>
            <a:endParaRPr sz="1007">
              <a:solidFill>
                <a:srgbClr val="1B212C"/>
              </a:solidFill>
            </a:endParaRPr>
          </a:p>
        </p:txBody>
      </p:sp>
      <p:sp>
        <p:nvSpPr>
          <p:cNvPr id="234" name="Google Shape;234;p22"/>
          <p:cNvSpPr txBox="1"/>
          <p:nvPr/>
        </p:nvSpPr>
        <p:spPr>
          <a:xfrm>
            <a:off x="89437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235" name="Google Shape;235;p22"/>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36" name="Google Shape;236;p22"/>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237" name="Google Shape;237;p22"/>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240" name="Google Shape;240;p22"/>
          <p:cNvSpPr txBox="1"/>
          <p:nvPr/>
        </p:nvSpPr>
        <p:spPr>
          <a:xfrm>
            <a:off x="5132749" y="33967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41" name="Google Shape;241;p22"/>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800">
              <a:solidFill>
                <a:schemeClr val="lt1"/>
              </a:solidFill>
              <a:latin typeface="Lato"/>
              <a:ea typeface="Lato"/>
              <a:cs typeface="Lato"/>
              <a:sym typeface="Lato"/>
            </a:endParaRPr>
          </a:p>
        </p:txBody>
      </p:sp>
      <p:pic>
        <p:nvPicPr>
          <p:cNvPr id="244" name="Google Shape;244;p22"/>
          <p:cNvPicPr preferRelativeResize="0"/>
          <p:nvPr/>
        </p:nvPicPr>
        <p:blipFill>
          <a:blip r:embed="rId3">
            <a:alphaModFix/>
          </a:blip>
          <a:stretch>
            <a:fillRect/>
          </a:stretch>
        </p:blipFill>
        <p:spPr>
          <a:xfrm>
            <a:off x="6252600" y="1417200"/>
            <a:ext cx="2185350" cy="1634874"/>
          </a:xfrm>
          <a:prstGeom prst="rect">
            <a:avLst/>
          </a:prstGeom>
          <a:noFill/>
          <a:ln>
            <a:noFill/>
          </a:ln>
        </p:spPr>
      </p:pic>
      <p:pic>
        <p:nvPicPr>
          <p:cNvPr id="245" name="Google Shape;245;p22"/>
          <p:cNvPicPr preferRelativeResize="0"/>
          <p:nvPr/>
        </p:nvPicPr>
        <p:blipFill rotWithShape="1">
          <a:blip r:embed="rId4">
            <a:alphaModFix/>
          </a:blip>
          <a:srcRect b="0" l="0" r="73332" t="0"/>
          <a:stretch/>
        </p:blipFill>
        <p:spPr>
          <a:xfrm>
            <a:off x="6602295" y="3158650"/>
            <a:ext cx="1634803" cy="1577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3"/>
          <p:cNvSpPr txBox="1"/>
          <p:nvPr>
            <p:ph type="title"/>
          </p:nvPr>
        </p:nvSpPr>
        <p:spPr>
          <a:xfrm>
            <a:off x="732875" y="414275"/>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Technology and Tools Used</a:t>
            </a:r>
            <a:endParaRPr/>
          </a:p>
          <a:p>
            <a:pPr indent="0" lvl="0" marL="0" rtl="0" algn="ctr">
              <a:spcBef>
                <a:spcPts val="0"/>
              </a:spcBef>
              <a:spcAft>
                <a:spcPts val="0"/>
              </a:spcAft>
              <a:buClr>
                <a:srgbClr val="000000"/>
              </a:buClr>
              <a:buSzPct val="39285"/>
              <a:buFont typeface="Arial"/>
              <a:buNone/>
            </a:pPr>
            <a:r>
              <a:rPr lang="en-GB" sz="2520">
                <a:solidFill>
                  <a:schemeClr val="dk1"/>
                </a:solidFill>
                <a:latin typeface="Be Vietnam"/>
                <a:ea typeface="Be Vietnam"/>
                <a:cs typeface="Be Vietnam"/>
                <a:sym typeface="Be Vietnam"/>
              </a:rPr>
              <a:t>Technologies and Tools Used</a:t>
            </a:r>
            <a:endParaRPr sz="2520">
              <a:solidFill>
                <a:schemeClr val="dk1"/>
              </a:solidFill>
              <a:latin typeface="Be Vietnam"/>
              <a:ea typeface="Be Vietnam"/>
              <a:cs typeface="Be Vietnam"/>
              <a:sym typeface="Be Vietnam"/>
            </a:endParaRPr>
          </a:p>
          <a:p>
            <a:pPr indent="0" lvl="0" marL="0" rtl="0" algn="l">
              <a:spcBef>
                <a:spcPts val="0"/>
              </a:spcBef>
              <a:spcAft>
                <a:spcPts val="0"/>
              </a:spcAft>
              <a:buNone/>
            </a:pPr>
            <a:r>
              <a:t/>
            </a:r>
            <a:endParaRPr/>
          </a:p>
        </p:txBody>
      </p:sp>
      <p:sp>
        <p:nvSpPr>
          <p:cNvPr id="251" name="Google Shape;251;p23"/>
          <p:cNvSpPr txBox="1"/>
          <p:nvPr>
            <p:ph idx="1" type="body"/>
          </p:nvPr>
        </p:nvSpPr>
        <p:spPr>
          <a:xfrm>
            <a:off x="283850" y="1248975"/>
            <a:ext cx="8572500" cy="3667500"/>
          </a:xfrm>
          <a:prstGeom prst="rect">
            <a:avLst/>
          </a:prstGeom>
        </p:spPr>
        <p:txBody>
          <a:bodyPr anchorCtr="0" anchor="t" bIns="91425" lIns="91425" spcFirstLastPara="1" rIns="91425" wrap="square" tIns="91425">
            <a:normAutofit fontScale="32500" lnSpcReduction="10000"/>
          </a:bodyPr>
          <a:lstStyle/>
          <a:p>
            <a:pPr indent="-265747" lvl="0" marL="457200" rtl="0" algn="l">
              <a:lnSpc>
                <a:spcPct val="200000"/>
              </a:lnSpc>
              <a:spcBef>
                <a:spcPts val="0"/>
              </a:spcBef>
              <a:spcAft>
                <a:spcPts val="0"/>
              </a:spcAft>
              <a:buClr>
                <a:srgbClr val="000000"/>
              </a:buClr>
              <a:buSzPct val="44272"/>
              <a:buFont typeface="Arial"/>
              <a:buChar char="●"/>
            </a:pPr>
            <a:r>
              <a:rPr b="1" lang="en-GB" sz="4065">
                <a:solidFill>
                  <a:srgbClr val="000000"/>
                </a:solidFill>
                <a:latin typeface="Arial"/>
                <a:ea typeface="Arial"/>
                <a:cs typeface="Arial"/>
                <a:sym typeface="Arial"/>
              </a:rPr>
              <a:t>Tomcat :-</a:t>
            </a:r>
            <a:br>
              <a:rPr b="1" lang="en-GB" sz="1800">
                <a:solidFill>
                  <a:srgbClr val="000000"/>
                </a:solidFill>
                <a:latin typeface="Arial"/>
                <a:ea typeface="Arial"/>
                <a:cs typeface="Arial"/>
                <a:sym typeface="Arial"/>
              </a:rPr>
            </a:br>
            <a:r>
              <a:rPr b="1" lang="en-GB" sz="2252">
                <a:solidFill>
                  <a:srgbClr val="000000"/>
                </a:solidFill>
                <a:latin typeface="Arial"/>
                <a:ea typeface="Arial"/>
                <a:cs typeface="Arial"/>
                <a:sym typeface="Arial"/>
              </a:rPr>
              <a:t>Apache Tomcat is a free and open-source implementation </a:t>
            </a:r>
            <a:br>
              <a:rPr b="1" lang="en-GB" sz="2252">
                <a:solidFill>
                  <a:srgbClr val="000000"/>
                </a:solidFill>
                <a:latin typeface="Arial"/>
                <a:ea typeface="Arial"/>
                <a:cs typeface="Arial"/>
                <a:sym typeface="Arial"/>
              </a:rPr>
            </a:br>
            <a:r>
              <a:rPr b="1" lang="en-GB" sz="2252">
                <a:solidFill>
                  <a:srgbClr val="000000"/>
                </a:solidFill>
                <a:latin typeface="Arial"/>
                <a:ea typeface="Arial"/>
                <a:cs typeface="Arial"/>
                <a:sym typeface="Arial"/>
              </a:rPr>
              <a:t>of the Jakarta Servlet, Jakarta Expression Language, and </a:t>
            </a:r>
            <a:br>
              <a:rPr b="1" lang="en-GB" sz="2252">
                <a:solidFill>
                  <a:srgbClr val="000000"/>
                </a:solidFill>
                <a:latin typeface="Arial"/>
                <a:ea typeface="Arial"/>
                <a:cs typeface="Arial"/>
                <a:sym typeface="Arial"/>
              </a:rPr>
            </a:br>
            <a:r>
              <a:rPr b="1" lang="en-GB" sz="2252">
                <a:solidFill>
                  <a:srgbClr val="000000"/>
                </a:solidFill>
                <a:latin typeface="Arial"/>
                <a:ea typeface="Arial"/>
                <a:cs typeface="Arial"/>
                <a:sym typeface="Arial"/>
              </a:rPr>
              <a:t>WebSocket technologies.Tomcat provides a "pure Java" </a:t>
            </a:r>
            <a:br>
              <a:rPr b="1" lang="en-GB" sz="2252">
                <a:solidFill>
                  <a:srgbClr val="000000"/>
                </a:solidFill>
                <a:latin typeface="Arial"/>
                <a:ea typeface="Arial"/>
                <a:cs typeface="Arial"/>
                <a:sym typeface="Arial"/>
              </a:rPr>
            </a:br>
            <a:r>
              <a:rPr b="1" lang="en-GB" sz="2252">
                <a:solidFill>
                  <a:srgbClr val="000000"/>
                </a:solidFill>
                <a:latin typeface="Arial"/>
                <a:ea typeface="Arial"/>
                <a:cs typeface="Arial"/>
                <a:sym typeface="Arial"/>
              </a:rPr>
              <a:t>HTTP web server environment in which Java code can </a:t>
            </a:r>
            <a:br>
              <a:rPr b="1" lang="en-GB" sz="2252">
                <a:solidFill>
                  <a:srgbClr val="000000"/>
                </a:solidFill>
                <a:latin typeface="Arial"/>
                <a:ea typeface="Arial"/>
                <a:cs typeface="Arial"/>
                <a:sym typeface="Arial"/>
              </a:rPr>
            </a:br>
            <a:r>
              <a:rPr b="1" lang="en-GB" sz="2252">
                <a:solidFill>
                  <a:srgbClr val="000000"/>
                </a:solidFill>
                <a:latin typeface="Arial"/>
                <a:ea typeface="Arial"/>
                <a:cs typeface="Arial"/>
                <a:sym typeface="Arial"/>
              </a:rPr>
              <a:t>run. Tomcat is developed and maintained by an open </a:t>
            </a:r>
            <a:br>
              <a:rPr b="1" lang="en-GB" sz="2252">
                <a:solidFill>
                  <a:srgbClr val="000000"/>
                </a:solidFill>
                <a:latin typeface="Arial"/>
                <a:ea typeface="Arial"/>
                <a:cs typeface="Arial"/>
                <a:sym typeface="Arial"/>
              </a:rPr>
            </a:br>
            <a:r>
              <a:rPr b="1" lang="en-GB" sz="2252">
                <a:solidFill>
                  <a:srgbClr val="000000"/>
                </a:solidFill>
                <a:latin typeface="Arial"/>
                <a:ea typeface="Arial"/>
                <a:cs typeface="Arial"/>
                <a:sym typeface="Arial"/>
              </a:rPr>
              <a:t>community of developers under the auspices of the Apache </a:t>
            </a:r>
            <a:br>
              <a:rPr b="1" lang="en-GB" sz="2252">
                <a:solidFill>
                  <a:srgbClr val="000000"/>
                </a:solidFill>
                <a:latin typeface="Arial"/>
                <a:ea typeface="Arial"/>
                <a:cs typeface="Arial"/>
                <a:sym typeface="Arial"/>
              </a:rPr>
            </a:br>
            <a:r>
              <a:rPr b="1" lang="en-GB" sz="2252">
                <a:solidFill>
                  <a:srgbClr val="000000"/>
                </a:solidFill>
                <a:latin typeface="Arial"/>
                <a:ea typeface="Arial"/>
                <a:cs typeface="Arial"/>
                <a:sym typeface="Arial"/>
              </a:rPr>
              <a:t>Software Foundation, released under the Apache License 2.0 license.</a:t>
            </a:r>
            <a:endParaRPr b="1" sz="2252">
              <a:solidFill>
                <a:srgbClr val="000000"/>
              </a:solidFill>
              <a:latin typeface="Arial"/>
              <a:ea typeface="Arial"/>
              <a:cs typeface="Arial"/>
              <a:sym typeface="Arial"/>
            </a:endParaRPr>
          </a:p>
          <a:p>
            <a:pPr indent="-257492" lvl="0" marL="457200" rtl="0" algn="l">
              <a:lnSpc>
                <a:spcPct val="200000"/>
              </a:lnSpc>
              <a:spcBef>
                <a:spcPts val="0"/>
              </a:spcBef>
              <a:spcAft>
                <a:spcPts val="0"/>
              </a:spcAft>
              <a:buClr>
                <a:srgbClr val="000000"/>
              </a:buClr>
              <a:buSzPct val="34434"/>
              <a:buFont typeface="Arial"/>
              <a:buChar char="●"/>
            </a:pPr>
            <a:r>
              <a:rPr b="1" lang="en-GB" sz="4065">
                <a:solidFill>
                  <a:srgbClr val="000000"/>
                </a:solidFill>
                <a:latin typeface="Arial"/>
                <a:ea typeface="Arial"/>
                <a:cs typeface="Arial"/>
                <a:sym typeface="Arial"/>
              </a:rPr>
              <a:t>MySQL :-</a:t>
            </a:r>
            <a:br>
              <a:rPr b="1" lang="en-GB" sz="1800">
                <a:solidFill>
                  <a:srgbClr val="000000"/>
                </a:solidFill>
                <a:latin typeface="Arial"/>
                <a:ea typeface="Arial"/>
                <a:cs typeface="Arial"/>
                <a:sym typeface="Arial"/>
              </a:rPr>
            </a:br>
            <a:r>
              <a:rPr b="1" lang="en-GB" sz="2750">
                <a:solidFill>
                  <a:srgbClr val="000000"/>
                </a:solidFill>
                <a:latin typeface="Arial"/>
                <a:ea typeface="Arial"/>
                <a:cs typeface="Arial"/>
                <a:sym typeface="Arial"/>
              </a:rPr>
              <a:t>MySQL is an open-source relational database </a:t>
            </a:r>
            <a:br>
              <a:rPr b="1" lang="en-GB" sz="2750">
                <a:solidFill>
                  <a:srgbClr val="000000"/>
                </a:solidFill>
                <a:latin typeface="Arial"/>
                <a:ea typeface="Arial"/>
                <a:cs typeface="Arial"/>
                <a:sym typeface="Arial"/>
              </a:rPr>
            </a:br>
            <a:r>
              <a:rPr b="1" lang="en-GB" sz="2750">
                <a:solidFill>
                  <a:srgbClr val="000000"/>
                </a:solidFill>
                <a:latin typeface="Arial"/>
                <a:ea typeface="Arial"/>
                <a:cs typeface="Arial"/>
                <a:sym typeface="Arial"/>
              </a:rPr>
              <a:t>management system (RDBMS). A relational </a:t>
            </a:r>
            <a:br>
              <a:rPr b="1" lang="en-GB" sz="2750">
                <a:solidFill>
                  <a:srgbClr val="000000"/>
                </a:solidFill>
                <a:latin typeface="Arial"/>
                <a:ea typeface="Arial"/>
                <a:cs typeface="Arial"/>
                <a:sym typeface="Arial"/>
              </a:rPr>
            </a:br>
            <a:r>
              <a:rPr b="1" lang="en-GB" sz="2750">
                <a:solidFill>
                  <a:srgbClr val="000000"/>
                </a:solidFill>
                <a:latin typeface="Arial"/>
                <a:ea typeface="Arial"/>
                <a:cs typeface="Arial"/>
                <a:sym typeface="Arial"/>
              </a:rPr>
              <a:t>database organizes data into one or more </a:t>
            </a:r>
            <a:br>
              <a:rPr b="1" lang="en-GB" sz="2750">
                <a:solidFill>
                  <a:srgbClr val="000000"/>
                </a:solidFill>
                <a:latin typeface="Arial"/>
                <a:ea typeface="Arial"/>
                <a:cs typeface="Arial"/>
                <a:sym typeface="Arial"/>
              </a:rPr>
            </a:br>
            <a:r>
              <a:rPr b="1" lang="en-GB" sz="2750">
                <a:solidFill>
                  <a:srgbClr val="000000"/>
                </a:solidFill>
                <a:latin typeface="Arial"/>
                <a:ea typeface="Arial"/>
                <a:cs typeface="Arial"/>
                <a:sym typeface="Arial"/>
              </a:rPr>
              <a:t>data tables in which data may be related to </a:t>
            </a:r>
            <a:br>
              <a:rPr b="1" lang="en-GB" sz="2750">
                <a:solidFill>
                  <a:srgbClr val="000000"/>
                </a:solidFill>
                <a:latin typeface="Arial"/>
                <a:ea typeface="Arial"/>
                <a:cs typeface="Arial"/>
                <a:sym typeface="Arial"/>
              </a:rPr>
            </a:br>
            <a:r>
              <a:rPr b="1" lang="en-GB" sz="2750">
                <a:solidFill>
                  <a:srgbClr val="000000"/>
                </a:solidFill>
                <a:latin typeface="Arial"/>
                <a:ea typeface="Arial"/>
                <a:cs typeface="Arial"/>
                <a:sym typeface="Arial"/>
              </a:rPr>
              <a:t>each other; these relations help structure the data</a:t>
            </a:r>
            <a:endParaRPr b="1" sz="2750">
              <a:solidFill>
                <a:srgbClr val="000000"/>
              </a:solidFill>
              <a:latin typeface="Arial"/>
              <a:ea typeface="Arial"/>
              <a:cs typeface="Arial"/>
              <a:sym typeface="Arial"/>
            </a:endParaRPr>
          </a:p>
        </p:txBody>
      </p:sp>
      <p:pic>
        <p:nvPicPr>
          <p:cNvPr id="252" name="Google Shape;252;p23"/>
          <p:cNvPicPr preferRelativeResize="0"/>
          <p:nvPr/>
        </p:nvPicPr>
        <p:blipFill rotWithShape="1">
          <a:blip r:embed="rId3">
            <a:alphaModFix/>
          </a:blip>
          <a:srcRect b="0" l="0" r="0" t="0"/>
          <a:stretch/>
        </p:blipFill>
        <p:spPr>
          <a:xfrm>
            <a:off x="6127375" y="1368875"/>
            <a:ext cx="2358625" cy="1669825"/>
          </a:xfrm>
          <a:prstGeom prst="rect">
            <a:avLst/>
          </a:prstGeom>
          <a:noFill/>
          <a:ln>
            <a:noFill/>
          </a:ln>
        </p:spPr>
      </p:pic>
      <p:pic>
        <p:nvPicPr>
          <p:cNvPr id="253" name="Google Shape;253;p23"/>
          <p:cNvPicPr preferRelativeResize="0"/>
          <p:nvPr/>
        </p:nvPicPr>
        <p:blipFill rotWithShape="1">
          <a:blip r:embed="rId4">
            <a:alphaModFix/>
          </a:blip>
          <a:srcRect b="0" l="0" r="-2239" t="0"/>
          <a:stretch/>
        </p:blipFill>
        <p:spPr>
          <a:xfrm>
            <a:off x="6181650" y="3209000"/>
            <a:ext cx="2413549" cy="1616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ph type="title"/>
          </p:nvPr>
        </p:nvSpPr>
        <p:spPr>
          <a:xfrm>
            <a:off x="739675" y="311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Architecture of the Project</a:t>
            </a:r>
            <a:endParaRPr/>
          </a:p>
        </p:txBody>
      </p:sp>
      <p:pic>
        <p:nvPicPr>
          <p:cNvPr id="259" name="Google Shape;259;p24"/>
          <p:cNvPicPr preferRelativeResize="0"/>
          <p:nvPr/>
        </p:nvPicPr>
        <p:blipFill>
          <a:blip r:embed="rId3">
            <a:alphaModFix/>
          </a:blip>
          <a:stretch>
            <a:fillRect/>
          </a:stretch>
        </p:blipFill>
        <p:spPr>
          <a:xfrm>
            <a:off x="285925" y="1204625"/>
            <a:ext cx="8572152" cy="331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5"/>
          <p:cNvSpPr txBox="1"/>
          <p:nvPr>
            <p:ph type="title"/>
          </p:nvPr>
        </p:nvSpPr>
        <p:spPr>
          <a:xfrm>
            <a:off x="762375" y="289250"/>
            <a:ext cx="7505700" cy="63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DATABASE SCHEMA</a:t>
            </a:r>
            <a:endParaRPr/>
          </a:p>
        </p:txBody>
      </p:sp>
      <p:sp>
        <p:nvSpPr>
          <p:cNvPr id="265" name="Google Shape;265;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6" name="Google Shape;266;p25"/>
          <p:cNvPicPr preferRelativeResize="0"/>
          <p:nvPr/>
        </p:nvPicPr>
        <p:blipFill>
          <a:blip r:embed="rId3">
            <a:alphaModFix/>
          </a:blip>
          <a:stretch>
            <a:fillRect/>
          </a:stretch>
        </p:blipFill>
        <p:spPr>
          <a:xfrm>
            <a:off x="351975" y="851575"/>
            <a:ext cx="8379475" cy="3986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